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hsNBUysRujmcsr03ea9fJwb5q6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2b5463ce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" name="Google Shape;171;gd2b5463ce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2b5463ce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gd2b5463ce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" name="Google Shape;7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" name="Google Shape;23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06d5de16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gd06d5de16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48757adc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1" name="Google Shape;281;gd48757adc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d06d5de16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9" name="Google Shape;289;gd06d5de16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2b5463ce1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gd2b5463ce1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2b5463ce1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gd2b5463ce1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2b5463ce1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gd2b5463ce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2b5463ce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gd2b5463ce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CsmTBkxy5I&amp;t=13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1524000" y="361672"/>
            <a:ext cx="9144000" cy="15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230. rocznica uchwalenia Konstytucji 3 Maja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1" name="Google Shape;7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7962" y="2188626"/>
            <a:ext cx="6596075" cy="43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63070">
            <a:off x="841941" y="1477643"/>
            <a:ext cx="2493163" cy="3324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/>
          <p:nvPr/>
        </p:nvSpPr>
        <p:spPr>
          <a:xfrm>
            <a:off x="-84936" y="16868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836680" y="420923"/>
            <a:ext cx="6105804" cy="1172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4000" b="1"/>
              <a:t>Konstytucja 3 Maja 1791 </a:t>
            </a:r>
            <a:endParaRPr sz="4000"/>
          </a:p>
        </p:txBody>
      </p:sp>
      <p:sp>
        <p:nvSpPr>
          <p:cNvPr id="140" name="Google Shape;140;p31"/>
          <p:cNvSpPr txBox="1">
            <a:spLocks noGrp="1"/>
          </p:cNvSpPr>
          <p:nvPr>
            <p:ph type="body" idx="1"/>
          </p:nvPr>
        </p:nvSpPr>
        <p:spPr>
          <a:xfrm>
            <a:off x="358219" y="1916348"/>
            <a:ext cx="6938127" cy="46692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pl-PL" sz="4000"/>
              <a:t>Zgodnie z zasadą Monteskiusza </a:t>
            </a:r>
            <a:br>
              <a:rPr lang="pl-PL" sz="4000"/>
            </a:br>
            <a:r>
              <a:rPr lang="pl-PL" sz="4000"/>
              <a:t>wprowadzono trójpodział władzy na: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Char char="▪"/>
            </a:pPr>
            <a:r>
              <a:rPr lang="pl-PL" sz="4000"/>
              <a:t>ustawodawczą (sejm), 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Char char="▪"/>
            </a:pPr>
            <a:r>
              <a:rPr lang="pl-PL" sz="4000"/>
              <a:t>wykonawczą (król i Straż Praw czyli rząd),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Char char="▪"/>
            </a:pPr>
            <a:r>
              <a:rPr lang="pl-PL" sz="4000"/>
              <a:t>oraz niezawisłe sądy.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pic>
        <p:nvPicPr>
          <p:cNvPr id="141" name="Google Shape;141;p31"/>
          <p:cNvPicPr preferRelativeResize="0"/>
          <p:nvPr/>
        </p:nvPicPr>
        <p:blipFill rotWithShape="1">
          <a:blip r:embed="rId3">
            <a:alphaModFix/>
          </a:blip>
          <a:srcRect l="17755" r="17905"/>
          <a:stretch/>
        </p:blipFill>
        <p:spPr>
          <a:xfrm>
            <a:off x="7691606" y="10"/>
            <a:ext cx="441241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/>
              <a:t>Postanowienia Konstytucji 3 Maja</a:t>
            </a:r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▪"/>
            </a:pPr>
            <a:r>
              <a:rPr lang="pl-PL" sz="3600">
                <a:solidFill>
                  <a:schemeClr val="dk1"/>
                </a:solidFill>
              </a:rPr>
              <a:t>Konstytucja ograniczyła prawa polityczne szlachty gołoty. 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▪"/>
            </a:pPr>
            <a:r>
              <a:rPr lang="pl-PL" sz="3600">
                <a:solidFill>
                  <a:schemeClr val="dk1"/>
                </a:solidFill>
              </a:rPr>
              <a:t>Zwiększała natomiast prawa mieszczan. Uzyskali oni dostęp do urzędów i zezwolenie na posiadanie majątków.</a:t>
            </a:r>
            <a:endParaRPr>
              <a:solidFill>
                <a:schemeClr val="dk1"/>
              </a:solidFill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2"/>
              </a:buClr>
              <a:buSzPts val="3600"/>
              <a:buFont typeface="Noto Sans Symbols"/>
              <a:buChar char="▪"/>
            </a:pPr>
            <a:r>
              <a:rPr lang="pl-PL" sz="3600" b="0" i="0">
                <a:solidFill>
                  <a:schemeClr val="dk1"/>
                </a:solidFill>
              </a:rPr>
              <a:t>Konstytucja została formalnie wpisana do akt grodzkich </a:t>
            </a:r>
            <a:r>
              <a:rPr lang="pl-PL" sz="3600">
                <a:solidFill>
                  <a:schemeClr val="dk1"/>
                </a:solidFill>
              </a:rPr>
              <a:t>Warszawy 5 maja 1791 </a:t>
            </a:r>
            <a:r>
              <a:rPr lang="pl-PL" sz="3600" b="0" i="0">
                <a:solidFill>
                  <a:schemeClr val="dk1"/>
                </a:solidFill>
              </a:rPr>
              <a:t>i od tego momentu faktycznie weszła w życie. </a:t>
            </a:r>
            <a:endParaRPr sz="3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48" name="Google Shape;1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4650" y="3991975"/>
            <a:ext cx="1676400" cy="2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583438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b="1"/>
              <a:t>Hugo Kołłątaj</a:t>
            </a:r>
            <a:endParaRPr b="1"/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7810" y="249770"/>
            <a:ext cx="4821872" cy="660823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5721268" cy="462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pl-PL" sz="3600"/>
              <a:t>Jeden z autorów reform zmierzających do naprawy Rzeczypospolitej </a:t>
            </a:r>
            <a:br>
              <a:rPr lang="pl-PL" sz="3600"/>
            </a:br>
            <a:r>
              <a:rPr lang="pl-PL" sz="3600"/>
              <a:t>w XVIII wieku.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/>
              <a:t>Reformy ustrojowe</a:t>
            </a:r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838200" y="1536569"/>
            <a:ext cx="10515600" cy="464039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pl-PL" sz="4000"/>
              <a:t>Na mocy Konstytucji 3 maja w Rzeczypospolitej: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4000"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▪"/>
            </a:pPr>
            <a:r>
              <a:rPr lang="pl-PL" sz="4000"/>
              <a:t>zniesiono </a:t>
            </a:r>
            <a:r>
              <a:rPr lang="pl-PL" sz="4000" b="1"/>
              <a:t>wolną elekcję </a:t>
            </a:r>
            <a:r>
              <a:rPr lang="pl-PL" sz="4000"/>
              <a:t>- odtąd tron miał być dziedziczny,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▪"/>
            </a:pPr>
            <a:r>
              <a:rPr lang="pl-PL" sz="4000"/>
              <a:t>na sejmie walnym przestało obowiązywać </a:t>
            </a:r>
            <a:r>
              <a:rPr lang="pl-PL" sz="4000" b="1"/>
              <a:t>liberum veto </a:t>
            </a:r>
            <a:r>
              <a:rPr lang="pl-PL" sz="4000"/>
              <a:t>- co ograniczało wpływy magnatów i obcych mocarstw. 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6327" y="5073250"/>
            <a:ext cx="3435675" cy="17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/>
              <a:t>Fragment Konstytucji </a:t>
            </a:r>
            <a:endParaRPr/>
          </a:p>
        </p:txBody>
      </p:sp>
      <p:pic>
        <p:nvPicPr>
          <p:cNvPr id="168" name="Google Shape;168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82482" y="1514013"/>
            <a:ext cx="9599745" cy="491287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d2b5463ce1_0_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700" y="440025"/>
            <a:ext cx="10509624" cy="630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Wojna w obronie </a:t>
            </a:r>
            <a:endParaRPr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Konstytucji 3 Maja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/>
              <a:t>Konfederacja Targowicka 1792</a:t>
            </a:r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body" idx="1"/>
          </p:nvPr>
        </p:nvSpPr>
        <p:spPr>
          <a:xfrm>
            <a:off x="630315" y="1384917"/>
            <a:ext cx="10723485" cy="479204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pl-PL" sz="3200"/>
              <a:t>Przeciwnicy reform, nie zgadzali się z zapisami konstytucji. </a:t>
            </a:r>
            <a:br>
              <a:rPr lang="pl-PL" sz="3200"/>
            </a:br>
            <a:r>
              <a:rPr lang="pl-PL" sz="3200"/>
              <a:t>W 1792 roku zawiązali konfederację przeciwko reformom Sejmu Wielkiego.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pl-PL" sz="3200"/>
              <a:t>Podpisali ją w porozumieniu z Katarzyną II w Petersburgu. Oficjalnie ogłosili tą decyzję w miasteczku Targowica. Stąd przeszła do historii jako </a:t>
            </a:r>
            <a:r>
              <a:rPr lang="pl-PL" sz="3200" b="1"/>
              <a:t>konfederacja targowicka.</a:t>
            </a:r>
            <a:endParaRPr sz="32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pl-PL" sz="3200"/>
              <a:t>Przywódcy konfederacji targowickiej: Szczęsny Potocki, Ksawery Branicki i Seweryn Rzewuski do dzisiejszego dnia uznawani są jako symbol zdrady narodowej!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5" name="Google Shape;1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4425" y="5305175"/>
            <a:ext cx="1552825" cy="15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2b5463ce1_0_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br>
              <a:rPr lang="pl-PL" sz="3600"/>
            </a:br>
            <a:r>
              <a:rPr lang="pl-PL" sz="3600" b="1"/>
              <a:t>Stronnictwo hetmańskie.</a:t>
            </a:r>
            <a:br>
              <a:rPr lang="pl-PL" sz="3600" b="1"/>
            </a:br>
            <a:r>
              <a:rPr lang="pl-PL" sz="3600" b="1"/>
              <a:t>Od początku obrad sprzeciwiało się wszelkim reformom.</a:t>
            </a:r>
            <a:br>
              <a:rPr lang="pl-PL" sz="3600"/>
            </a:br>
            <a:endParaRPr sz="3600"/>
          </a:p>
        </p:txBody>
      </p:sp>
      <p:pic>
        <p:nvPicPr>
          <p:cNvPr id="191" name="Google Shape;191;gd2b5463ce1_0_8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6422"/>
          <a:stretch/>
        </p:blipFill>
        <p:spPr>
          <a:xfrm>
            <a:off x="2170500" y="1937495"/>
            <a:ext cx="7851000" cy="4763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7"/>
          <p:cNvSpPr txBox="1">
            <a:spLocks noGrp="1"/>
          </p:cNvSpPr>
          <p:nvPr>
            <p:ph type="title"/>
          </p:nvPr>
        </p:nvSpPr>
        <p:spPr>
          <a:xfrm>
            <a:off x="648928" y="557191"/>
            <a:ext cx="6675999" cy="97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4000" b="1"/>
              <a:t>Wojna w obronie konstytucji</a:t>
            </a:r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type="body" idx="1"/>
          </p:nvPr>
        </p:nvSpPr>
        <p:spPr>
          <a:xfrm>
            <a:off x="648929" y="1536971"/>
            <a:ext cx="6384169" cy="522375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3200"/>
              <a:t>W 1792 roku rozpoczęła się wojna 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3200"/>
              <a:t>z Rosją  w obronie konstytucji:</a:t>
            </a:r>
            <a:endParaRPr sz="32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pl-PL" sz="3200"/>
              <a:t>Polacy pod dowództwem Józefa Poniatowskiego odnieśli zwycięstwo w bitwie pod Zieleńcami 18 czerwca 1792 roku,</a:t>
            </a:r>
            <a:endParaRPr sz="32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pl-PL" sz="3200"/>
              <a:t>Natomiast Tadeusz Kościuszko  pokonał Rosjan w bitwie pod Dubienką 18 lipca 1792 roku.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pic>
        <p:nvPicPr>
          <p:cNvPr id="199" name="Google Shape;199;p37"/>
          <p:cNvPicPr preferRelativeResize="0"/>
          <p:nvPr/>
        </p:nvPicPr>
        <p:blipFill rotWithShape="1">
          <a:blip r:embed="rId3">
            <a:alphaModFix/>
          </a:blip>
          <a:srcRect r="2" b="10032"/>
          <a:stretch/>
        </p:blipFill>
        <p:spPr>
          <a:xfrm>
            <a:off x="7324927" y="678731"/>
            <a:ext cx="4624539" cy="580583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7"/>
          <p:cNvSpPr/>
          <p:nvPr/>
        </p:nvSpPr>
        <p:spPr>
          <a:xfrm>
            <a:off x="7324927" y="6179269"/>
            <a:ext cx="4624539" cy="62625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Książę Józef Poniatowski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5"/>
          <p:cNvSpPr/>
          <p:nvPr/>
        </p:nvSpPr>
        <p:spPr>
          <a:xfrm>
            <a:off x="3048" y="-148579"/>
            <a:ext cx="12188952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838199" y="548464"/>
            <a:ext cx="5996643" cy="133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4000" b="1" dirty="0"/>
              <a:t>Niezwykła podróż w czasie</a:t>
            </a:r>
            <a:endParaRPr dirty="0"/>
          </a:p>
        </p:txBody>
      </p:sp>
      <p:sp>
        <p:nvSpPr>
          <p:cNvPr id="79" name="Google Shape;79;p25"/>
          <p:cNvSpPr txBox="1">
            <a:spLocks noGrp="1"/>
          </p:cNvSpPr>
          <p:nvPr>
            <p:ph type="body" idx="1"/>
          </p:nvPr>
        </p:nvSpPr>
        <p:spPr>
          <a:xfrm>
            <a:off x="838200" y="2110902"/>
            <a:ext cx="5748900" cy="3724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dirty="0">
                <a:highlight>
                  <a:srgbClr val="FFFFFF"/>
                </a:highlight>
              </a:rPr>
              <a:t>Z okazji święta uchwalenia Konstytucji </a:t>
            </a:r>
            <a:endParaRPr sz="26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highlight>
                  <a:srgbClr val="FFFFFF"/>
                </a:highlight>
              </a:rPr>
              <a:t>3 Maja </a:t>
            </a:r>
            <a:r>
              <a:rPr lang="pl-PL" sz="2600" dirty="0">
                <a:highlight>
                  <a:srgbClr val="FFFFFF"/>
                </a:highlight>
              </a:rPr>
              <a:t>zapraszamy Wszystkich </a:t>
            </a:r>
            <a:endParaRPr sz="26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dirty="0">
                <a:highlight>
                  <a:srgbClr val="FFFFFF"/>
                </a:highlight>
              </a:rPr>
              <a:t>do wirtualnej podróży śladami niezwykłych faktów i ciekawostek dotyczących okoliczności powstania tego najważniejszego aktu prawnego.</a:t>
            </a:r>
            <a:endParaRPr sz="2600" dirty="0"/>
          </a:p>
        </p:txBody>
      </p:sp>
      <p:pic>
        <p:nvPicPr>
          <p:cNvPr id="80" name="Google Shape;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274" y="2110899"/>
            <a:ext cx="4883100" cy="324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3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/>
              <a:t>Król przystąpił do Targowicy</a:t>
            </a:r>
            <a:endParaRPr/>
          </a:p>
        </p:txBody>
      </p:sp>
      <p:sp>
        <p:nvSpPr>
          <p:cNvPr id="206" name="Google Shape;206;p39"/>
          <p:cNvSpPr txBox="1">
            <a:spLocks noGrp="1"/>
          </p:cNvSpPr>
          <p:nvPr>
            <p:ph type="body" idx="1"/>
          </p:nvPr>
        </p:nvSpPr>
        <p:spPr>
          <a:xfrm>
            <a:off x="743135" y="1516892"/>
            <a:ext cx="10705730" cy="479204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▪"/>
            </a:pPr>
            <a:r>
              <a:rPr lang="pl-PL" sz="3600"/>
              <a:t>Caryca Katarzyna II zażądała aby Polacy przerwali działania wojenne, a król przystąpił do konfederatów. Zagroziła królowi detronizacją i kolejnym rozbiorem. 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▪"/>
            </a:pPr>
            <a:r>
              <a:rPr lang="pl-PL" sz="3600"/>
              <a:t>Król postanowił ulec Rosji, rozkazał przerwać walkę i poparł Targowiczan.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pl-PL" sz="3600"/>
              <a:t>Przegrana wojna z Rosją oznaczała również obalenie reform wprowadzonych na mocy Konstytucji 3 Maja.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40"/>
          <p:cNvSpPr txBox="1">
            <a:spLocks noGrp="1"/>
          </p:cNvSpPr>
          <p:nvPr>
            <p:ph type="title"/>
          </p:nvPr>
        </p:nvSpPr>
        <p:spPr>
          <a:xfrm>
            <a:off x="194553" y="548464"/>
            <a:ext cx="4450833" cy="1017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4000" b="1"/>
              <a:t>II rozbiór Polski</a:t>
            </a:r>
            <a:endParaRPr/>
          </a:p>
        </p:txBody>
      </p:sp>
      <p:sp>
        <p:nvSpPr>
          <p:cNvPr id="213" name="Google Shape;213;p40"/>
          <p:cNvSpPr txBox="1">
            <a:spLocks noGrp="1"/>
          </p:cNvSpPr>
          <p:nvPr>
            <p:ph type="body" idx="1"/>
          </p:nvPr>
        </p:nvSpPr>
        <p:spPr>
          <a:xfrm>
            <a:off x="257944" y="1473694"/>
            <a:ext cx="4443073" cy="514904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Rosja i Prusy w 1793 roku dokonały II rozbioru Polski: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/>
              <a:t>Rosja zagarnęła w II rozbiorze- wschodnią Białoruś, Ukrainę, Podole.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/>
              <a:t>Prusy zajęły w II rozbiorze - Wielkopolskę, zachodnie Mazowsze, miasto  Gdańsk i Toruń.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/>
          </a:p>
        </p:txBody>
      </p:sp>
      <p:pic>
        <p:nvPicPr>
          <p:cNvPr id="214" name="Google Shape;214;p40"/>
          <p:cNvPicPr preferRelativeResize="0"/>
          <p:nvPr/>
        </p:nvPicPr>
        <p:blipFill rotWithShape="1">
          <a:blip r:embed="rId3">
            <a:alphaModFix/>
          </a:blip>
          <a:srcRect l="10240" r="11220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6439" y="833868"/>
            <a:ext cx="7079121" cy="592253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"/>
          <p:cNvSpPr/>
          <p:nvPr/>
        </p:nvSpPr>
        <p:spPr>
          <a:xfrm>
            <a:off x="2254576" y="225839"/>
            <a:ext cx="7682845" cy="914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Ziemie polskie po III rozbiorze w 1795 roku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19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/>
              <a:t>Pamięć o konstytucji </a:t>
            </a:r>
            <a:endParaRPr/>
          </a:p>
        </p:txBody>
      </p:sp>
      <p:sp>
        <p:nvSpPr>
          <p:cNvPr id="226" name="Google Shape;226;p41"/>
          <p:cNvSpPr txBox="1">
            <a:spLocks noGrp="1"/>
          </p:cNvSpPr>
          <p:nvPr>
            <p:ph type="body" idx="1"/>
          </p:nvPr>
        </p:nvSpPr>
        <p:spPr>
          <a:xfrm>
            <a:off x="838200" y="1506029"/>
            <a:ext cx="10515600" cy="481487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800"/>
              <a:buFont typeface="Noto Sans Symbols"/>
              <a:buChar char="▪"/>
            </a:pPr>
            <a:r>
              <a:rPr lang="pl-PL" sz="3600" b="0" i="0">
                <a:solidFill>
                  <a:srgbClr val="202122"/>
                </a:solidFill>
              </a:rPr>
              <a:t>Mimo rozbiorów pamięć o drugiej w dziejach świata spisanej konstytucji przez kolejne pokolenia pomagała podtrzymywać polskie dążenia </a:t>
            </a:r>
            <a:endParaRPr sz="3600" b="0" i="0">
              <a:solidFill>
                <a:srgbClr val="202122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0" i="0">
                <a:solidFill>
                  <a:srgbClr val="202122"/>
                </a:solidFill>
              </a:rPr>
              <a:t>do niepodległości i stworzenia sprawiedliwego społeczeństwa. </a:t>
            </a:r>
            <a:endParaRPr sz="36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2"/>
              </a:buClr>
              <a:buSzPts val="2800"/>
              <a:buFont typeface="Noto Sans Symbols"/>
              <a:buChar char="▪"/>
            </a:pPr>
            <a:r>
              <a:rPr lang="pl-PL" sz="3600" b="0" i="0">
                <a:solidFill>
                  <a:srgbClr val="202122"/>
                </a:solidFill>
              </a:rPr>
              <a:t>Od czasu odzyskania niepodległości w 1918 roku, </a:t>
            </a:r>
            <a:r>
              <a:rPr lang="pl-PL" sz="3600"/>
              <a:t>Święto Konstytucji 3 maja</a:t>
            </a:r>
            <a:r>
              <a:rPr lang="pl-PL" sz="3600">
                <a:solidFill>
                  <a:srgbClr val="202122"/>
                </a:solidFill>
              </a:rPr>
              <a:t> </a:t>
            </a:r>
            <a:r>
              <a:rPr lang="pl-PL" sz="3600" b="0" i="0">
                <a:solidFill>
                  <a:srgbClr val="202122"/>
                </a:solidFill>
              </a:rPr>
              <a:t>było obchodzone jako najważniejsze święto państwowe.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537018" y="457200"/>
            <a:ext cx="4235008" cy="172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4400" b="1"/>
              <a:t>Pamięć </a:t>
            </a:r>
            <a:endParaRPr sz="44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4400" b="1"/>
              <a:t>o konstytucji</a:t>
            </a:r>
            <a:endParaRPr/>
          </a:p>
        </p:txBody>
      </p:sp>
      <p:pic>
        <p:nvPicPr>
          <p:cNvPr id="232" name="Google Shape;232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458" r="9457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"/>
          <p:cNvSpPr txBox="1">
            <a:spLocks noGrp="1"/>
          </p:cNvSpPr>
          <p:nvPr>
            <p:ph type="body" idx="1"/>
          </p:nvPr>
        </p:nvSpPr>
        <p:spPr>
          <a:xfrm>
            <a:off x="836612" y="2057400"/>
            <a:ext cx="423500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pl-PL" sz="2400" b="0" i="0">
                <a:solidFill>
                  <a:srgbClr val="202122"/>
                </a:solidFill>
              </a:rPr>
              <a:t>Przed uchwaleniem Konstytucji </a:t>
            </a:r>
            <a:r>
              <a:rPr lang="pl-PL" sz="2400">
                <a:solidFill>
                  <a:srgbClr val="202122"/>
                </a:solidFill>
              </a:rPr>
              <a:t>3</a:t>
            </a:r>
            <a:r>
              <a:rPr lang="pl-PL" sz="2400" b="0" i="0">
                <a:solidFill>
                  <a:srgbClr val="202122"/>
                </a:solidFill>
              </a:rPr>
              <a:t> Maja, termin </a:t>
            </a:r>
            <a:r>
              <a:rPr lang="pl-PL" sz="2400" i="1"/>
              <a:t>konstytucja</a:t>
            </a:r>
            <a:r>
              <a:rPr lang="pl-PL" sz="2400">
                <a:solidFill>
                  <a:srgbClr val="202122"/>
                </a:solidFill>
              </a:rPr>
              <a:t> </a:t>
            </a:r>
            <a:r>
              <a:rPr lang="pl-PL" sz="2400" b="0" i="0">
                <a:solidFill>
                  <a:srgbClr val="202122"/>
                </a:solidFill>
              </a:rPr>
              <a:t>służył na określenie wszelkich </a:t>
            </a:r>
            <a:r>
              <a:rPr lang="pl-PL" sz="2400"/>
              <a:t>ustaw</a:t>
            </a:r>
            <a:r>
              <a:rPr lang="pl-PL" sz="2400" b="0" i="0">
                <a:solidFill>
                  <a:srgbClr val="202122"/>
                </a:solidFill>
              </a:rPr>
              <a:t>. </a:t>
            </a:r>
            <a:endParaRPr/>
          </a:p>
          <a:p>
            <a:pPr marL="5143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pl-PL" sz="2400" b="0" i="0">
                <a:solidFill>
                  <a:srgbClr val="202122"/>
                </a:solidFill>
              </a:rPr>
              <a:t>Dopiero po 3 maja 1791 roku pojęcie </a:t>
            </a:r>
            <a:r>
              <a:rPr lang="pl-PL" sz="2400" b="0" i="1">
                <a:solidFill>
                  <a:srgbClr val="202122"/>
                </a:solidFill>
              </a:rPr>
              <a:t>konstytucja</a:t>
            </a:r>
            <a:r>
              <a:rPr lang="pl-PL" sz="2400" b="0" i="0">
                <a:solidFill>
                  <a:srgbClr val="202122"/>
                </a:solidFill>
              </a:rPr>
              <a:t> </a:t>
            </a:r>
            <a:br>
              <a:rPr lang="pl-PL" sz="2400" b="0" i="0">
                <a:solidFill>
                  <a:srgbClr val="202122"/>
                </a:solidFill>
              </a:rPr>
            </a:br>
            <a:r>
              <a:rPr lang="pl-PL" sz="2400" b="0" i="0">
                <a:solidFill>
                  <a:srgbClr val="202122"/>
                </a:solidFill>
              </a:rPr>
              <a:t>nabrało swojego nowoczesnego znaczenia, określając podstawowy akt prawny - ustawę zasadniczą.</a:t>
            </a:r>
            <a:endParaRPr sz="2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7228" y="685928"/>
            <a:ext cx="8237543" cy="567139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Narodowe Święto 3 Maja</a:t>
            </a:r>
            <a:r>
              <a:rPr lang="pl-PL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4" name="Google Shape;24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3200" b="1" i="0">
                <a:latin typeface="Calibri"/>
                <a:ea typeface="Calibri"/>
                <a:cs typeface="Calibri"/>
                <a:sym typeface="Calibri"/>
              </a:rPr>
              <a:t>100 lat temu, 29 kwietnia 1919 r., Sejm Ustawodawczy uznał rocznicę uchwalenia Konstytucji 3 maja za święto narodowe </a:t>
            </a:r>
            <a:br>
              <a:rPr lang="pl-PL" sz="3200" b="1" i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3200" b="1" i="0">
                <a:latin typeface="Calibri"/>
                <a:ea typeface="Calibri"/>
                <a:cs typeface="Calibri"/>
                <a:sym typeface="Calibri"/>
              </a:rPr>
              <a:t>odrodzonego państwa. 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3200" i="0">
                <a:latin typeface="Calibri"/>
                <a:ea typeface="Calibri"/>
                <a:cs typeface="Calibri"/>
                <a:sym typeface="Calibri"/>
              </a:rPr>
              <a:t>Historia uroczystych obchodów tego dnia ma jednak znacznie dłuższą tradycję, sięgającą roku 1792.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3200" b="0" i="0">
                <a:latin typeface="Calibri"/>
                <a:ea typeface="Calibri"/>
                <a:cs typeface="Calibri"/>
                <a:sym typeface="Calibri"/>
              </a:rPr>
              <a:t>15 marca 1792 r., podczas obrad sejmu, marszałek Stanisław Małachowski ogłosił projekt upamiętnienia pierwszej rocznicy uchwalenia Konstytucji. 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729" y="365125"/>
            <a:ext cx="923291" cy="1387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Narodowe Święto 3 Maja</a:t>
            </a:r>
            <a:r>
              <a:rPr lang="pl-PL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1" name="Google Shape;25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Przez niemal cały wiek XIX obchodzenie rocznicy Konstytucji było zakazane przez zaborców. Wyjątkiem był okres Księstwa Warszawskiego, czterdziesta rocznica w maju 1831 r. oraz czasy autonomii galicyjskiej.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Warszawie, mimo represji, co roku potajemnie składano wiązanki kwiatów na fundamentach wznoszonej w maju 1792 r. Świątyni Opatrzności.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5737" y="142424"/>
            <a:ext cx="1030299" cy="15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624" y="204281"/>
            <a:ext cx="11842751" cy="62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Narodowe Święto 3 Maja</a:t>
            </a:r>
            <a:r>
              <a:rPr lang="pl-PL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3" name="Google Shape;26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 1919 r. obchody rocznicy uchwalenia Konstytucji 3 maja zostały uzupełnione o udział wojska. Defilady odbywały się w Warszawie na trasie od Cytadeli do Alei Ujazdowskich. 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1925 r. rangę religijnych obchodów zwiększyło ustanowienie tego dnia Świętem Najświętszej Maryi Panny Królowej Polski.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Tego dnia tradycyjnie organizowano zapoczątkowane przez Henryka Sienkiewicza w 1907 r. zbiórki na rzecz polskiej oświaty. </a:t>
            </a:r>
            <a:endParaRPr sz="3200"/>
          </a:p>
        </p:txBody>
      </p:sp>
      <p:pic>
        <p:nvPicPr>
          <p:cNvPr id="264" name="Google Shape;26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6037" y="253787"/>
            <a:ext cx="1030299" cy="15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06d5de16e_0_10"/>
          <p:cNvSpPr/>
          <p:nvPr/>
        </p:nvSpPr>
        <p:spPr>
          <a:xfrm>
            <a:off x="3048" y="-148579"/>
            <a:ext cx="121890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d06d5de16e_0_10"/>
          <p:cNvSpPr txBox="1">
            <a:spLocks noGrp="1"/>
          </p:cNvSpPr>
          <p:nvPr>
            <p:ph type="title"/>
          </p:nvPr>
        </p:nvSpPr>
        <p:spPr>
          <a:xfrm>
            <a:off x="838199" y="548464"/>
            <a:ext cx="5996700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4000" b="1"/>
              <a:t>Początek obrad Sejmu Wielkiego</a:t>
            </a:r>
            <a:endParaRPr/>
          </a:p>
        </p:txBody>
      </p:sp>
      <p:sp>
        <p:nvSpPr>
          <p:cNvPr id="87" name="Google Shape;87;gd06d5de16e_0_10"/>
          <p:cNvSpPr txBox="1">
            <a:spLocks noGrp="1"/>
          </p:cNvSpPr>
          <p:nvPr>
            <p:ph type="body" idx="1"/>
          </p:nvPr>
        </p:nvSpPr>
        <p:spPr>
          <a:xfrm>
            <a:off x="838201" y="2110912"/>
            <a:ext cx="5748900" cy="4671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pl-PL" sz="2600"/>
              <a:t>Po pierwszym rozbiorze Rzeczpospolita znalazła się pod kontrolą Rosji, która nie zgadzała się na jakiekolwiek reformy.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pl-PL" sz="2600"/>
              <a:t>Dopiero pod koniec lat 80 XVIII wieku, kiedy Rosja zaangażowała się w wojnę przeciwko Turcji, nadarzyła się okazja do zdobycia niezależności. </a:t>
            </a:r>
            <a:endParaRPr sz="26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pl-PL" sz="2600"/>
              <a:t>W 1788 roku zwołany został w Warszawie sejm, który przeszedł do historii jako </a:t>
            </a:r>
            <a:r>
              <a:rPr lang="pl-PL" sz="2600" b="1"/>
              <a:t>Sejm Czteroletni zwany Wielkim</a:t>
            </a:r>
            <a:endParaRPr sz="2600"/>
          </a:p>
        </p:txBody>
      </p:sp>
      <p:pic>
        <p:nvPicPr>
          <p:cNvPr id="88" name="Google Shape;88;gd06d5de16e_0_10"/>
          <p:cNvPicPr preferRelativeResize="0"/>
          <p:nvPr/>
        </p:nvPicPr>
        <p:blipFill rotWithShape="1">
          <a:blip r:embed="rId3">
            <a:alphaModFix/>
          </a:blip>
          <a:srcRect t="9"/>
          <a:stretch/>
        </p:blipFill>
        <p:spPr>
          <a:xfrm>
            <a:off x="6759020" y="725864"/>
            <a:ext cx="5071620" cy="533758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9" name="Google Shape;89;gd06d5de16e_0_10"/>
          <p:cNvSpPr/>
          <p:nvPr/>
        </p:nvSpPr>
        <p:spPr>
          <a:xfrm>
            <a:off x="6759019" y="6048035"/>
            <a:ext cx="4876200" cy="66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Zamek Królewski. Miejsce obrad sejmu.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>
            <a:spLocks noGrp="1"/>
          </p:cNvSpPr>
          <p:nvPr>
            <p:ph type="title"/>
          </p:nvPr>
        </p:nvSpPr>
        <p:spPr>
          <a:xfrm>
            <a:off x="838200" y="28028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Narodowe Święto 3 Maja</a:t>
            </a:r>
            <a:r>
              <a:rPr lang="pl-PL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0" name="Google Shape;270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590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Święto 3 maja było obchodzone pod okupacją niemiecką. Potajemnie składano kwiaty na grobach żołnierzy, wywieszano flagi narodowe i malowano symbole narodowe.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II wojnie światowej </a:t>
            </a: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władze komunistyczne zniosły to święto w 1951 roku.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 drugiej połowy lat siedemdziesiątych opozycja organizowała nielegalne obchody 3 maja. 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9212" y="280274"/>
            <a:ext cx="1030299" cy="15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Narodowe Święto 3 Maja</a:t>
            </a:r>
            <a:r>
              <a:rPr lang="pl-PL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7" name="Google Shape;27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maja 1990 r. w Warszawie odbyły się pierwsze </a:t>
            </a:r>
            <a:endParaRPr sz="3600" b="0" i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roku 1939 uroczyste obchody tego święta. Wzięli w nich udział przedstawiciele najwyższych władz.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Uroczystości odbyły się przed Zamkiem Królewskim </a:t>
            </a:r>
            <a:endParaRPr sz="3600" b="0" i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na placu Zwycięstwa, któremu wkrótce przywrócono przedwojenną nazwę.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36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Archikatedrze Świętego Jana mszę świętą odprawił prymas Józef Glemp. </a:t>
            </a:r>
            <a:endParaRPr/>
          </a:p>
        </p:txBody>
      </p:sp>
      <p:pic>
        <p:nvPicPr>
          <p:cNvPr id="278" name="Google Shape;27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5737" y="142424"/>
            <a:ext cx="1030299" cy="15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d48757adc9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Defilady - świętowanie 3 Maja dawniej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84" name="Google Shape;284;gd48757adc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5737" y="142424"/>
            <a:ext cx="1030299" cy="15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d48757adc9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8475" y="1520475"/>
            <a:ext cx="6901100" cy="40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d48757adc9_0_1"/>
          <p:cNvSpPr txBox="1"/>
          <p:nvPr/>
        </p:nvSpPr>
        <p:spPr>
          <a:xfrm>
            <a:off x="1587625" y="6060900"/>
            <a:ext cx="866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00" b="1">
                <a:solidFill>
                  <a:schemeClr val="dk1"/>
                </a:solidFill>
                <a:highlight>
                  <a:srgbClr val="FFFFFF"/>
                </a:highlight>
              </a:rPr>
              <a:t>Defilada Wojska Polskiego z okazji dnia 3 Maja, Warszawa - 1939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d06d5de16e_0_27"/>
          <p:cNvSpPr txBox="1">
            <a:spLocks noGrp="1"/>
          </p:cNvSpPr>
          <p:nvPr>
            <p:ph type="title"/>
          </p:nvPr>
        </p:nvSpPr>
        <p:spPr>
          <a:xfrm>
            <a:off x="255675" y="365125"/>
            <a:ext cx="11098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Defilady - świętowanie 3 Maja współcześnie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92" name="Google Shape;292;gd06d5de16e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5737" y="142424"/>
            <a:ext cx="1030299" cy="15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d06d5de16e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7600" y="2550100"/>
            <a:ext cx="5111424" cy="338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d06d5de16e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425" y="2550100"/>
            <a:ext cx="6006414" cy="33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d2b5463ce1_0_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913" y="612125"/>
            <a:ext cx="9148175" cy="61119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2b5463ce1_0_1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>
                <a:solidFill>
                  <a:srgbClr val="FF0000"/>
                </a:solidFill>
              </a:rPr>
              <a:t>Narodowe Święto 3 Maja</a:t>
            </a:r>
            <a:r>
              <a:rPr lang="pl-PL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05" name="Google Shape;305;gd2b5463ce1_0_1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l-PL" sz="3600">
                <a:solidFill>
                  <a:srgbClr val="0C0B0B"/>
                </a:solidFill>
                <a:latin typeface="Calibri"/>
                <a:ea typeface="Calibri"/>
                <a:cs typeface="Calibri"/>
                <a:sym typeface="Calibri"/>
              </a:rPr>
              <a:t>Z okazji 230. rocznicy uchwalenia Konstytucji 3 maja, Zamek Królewski w Warszawie przygotował szereg wydarzeń upamiętniających tę ważną dla narodu polskiego datę. Zapraszamy do obejrzenia filmu “Konstytucja 3 Maja - historia prosto z Zamku”:</a:t>
            </a:r>
            <a:endParaRPr sz="3600">
              <a:solidFill>
                <a:srgbClr val="0C0B0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l-PL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https://www.youtube.com/watch?v=wCsmTBkxy5I&amp;t=13s</a:t>
            </a:r>
            <a:endParaRPr sz="2400">
              <a:solidFill>
                <a:srgbClr val="0C0B0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C0B0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gd2b5463ce1_0_1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5737" y="142424"/>
            <a:ext cx="1030299" cy="15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d2b5463ce1_0_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642545"/>
            <a:ext cx="9525000" cy="5753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358220" y="1324466"/>
            <a:ext cx="4272404" cy="128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3600" b="1"/>
              <a:t>Król Polski </a:t>
            </a:r>
            <a:br>
              <a:rPr lang="pl-PL" sz="3600"/>
            </a:br>
            <a:endParaRPr sz="360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l="11817" r="1" b="30910"/>
          <a:stretch/>
        </p:blipFill>
        <p:spPr>
          <a:xfrm>
            <a:off x="5863473" y="0"/>
            <a:ext cx="63285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499622" y="2057400"/>
            <a:ext cx="427240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4000"/>
          </a:p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pl-PL" sz="4000"/>
              <a:t>Stanisław August Poniatowski</a:t>
            </a:r>
            <a:endParaRPr/>
          </a:p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pl-PL" sz="4000">
                <a:solidFill>
                  <a:schemeClr val="dk1"/>
                </a:solidFill>
              </a:rPr>
              <a:t>(1732- 1798)</a:t>
            </a:r>
            <a:endParaRPr sz="4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d2b5463ce1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112" y="722718"/>
            <a:ext cx="9061775" cy="60086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" name="Google Shape;102;gd2b5463ce1_0_2"/>
          <p:cNvSpPr txBox="1"/>
          <p:nvPr/>
        </p:nvSpPr>
        <p:spPr>
          <a:xfrm>
            <a:off x="3601969" y="126657"/>
            <a:ext cx="498806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Alegoria I rozbioru Polski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3600" b="1"/>
              <a:t>Caryca Rosji</a:t>
            </a:r>
            <a:endParaRPr sz="3600" b="1"/>
          </a:p>
        </p:txBody>
      </p:sp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4000"/>
          </a:p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pl-PL" sz="4000"/>
              <a:t>Katarzyna II</a:t>
            </a:r>
            <a:endParaRPr/>
          </a:p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pl-PL" sz="4000"/>
              <a:t>(1729-1796)</a:t>
            </a:r>
            <a:endParaRPr sz="4000"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1440" y="0"/>
            <a:ext cx="57505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6"/>
          <p:cNvSpPr txBox="1"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4000" b="1"/>
              <a:t>Sejm Wielki 1788-1792</a:t>
            </a:r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836679" y="2045144"/>
            <a:ext cx="6002110" cy="454048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▪"/>
            </a:pPr>
            <a:r>
              <a:rPr lang="pl-PL" sz="3600"/>
              <a:t>Podczas obrad sejmu zwanego</a:t>
            </a:r>
            <a:r>
              <a:rPr lang="pl-PL" sz="3600" i="1"/>
              <a:t> </a:t>
            </a:r>
            <a:r>
              <a:rPr lang="pl-PL" sz="3600"/>
              <a:t>Wielkim lub Czteroletnim przeprowadzono w Polsce szereg reform. 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▪"/>
            </a:pPr>
            <a:r>
              <a:rPr lang="pl-PL" sz="3600"/>
              <a:t>Marszałkiem sejmu został Stanisław Małachowski jeden z przywódców stronnictwa patriotycznego.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pic>
        <p:nvPicPr>
          <p:cNvPr id="117" name="Google Shape;117;p26"/>
          <p:cNvPicPr preferRelativeResize="0"/>
          <p:nvPr/>
        </p:nvPicPr>
        <p:blipFill rotWithShape="1">
          <a:blip r:embed="rId3">
            <a:alphaModFix/>
          </a:blip>
          <a:srcRect l="9516" r="752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6"/>
          <p:cNvSpPr/>
          <p:nvPr/>
        </p:nvSpPr>
        <p:spPr>
          <a:xfrm>
            <a:off x="8311802" y="6212254"/>
            <a:ext cx="3368007" cy="64573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Stanisław Małachowski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838200" y="257452"/>
            <a:ext cx="10515600" cy="140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l-PL" sz="3600" b="1"/>
              <a:t>Stronnictwo Patriotyczne.</a:t>
            </a:r>
            <a:br>
              <a:rPr lang="pl-PL" sz="3600" b="1"/>
            </a:br>
            <a:r>
              <a:rPr lang="pl-PL" sz="3600" b="1"/>
              <a:t>Dążyło ono do usprawnienia władzy sejmu oraz rządu. </a:t>
            </a:r>
            <a:br>
              <a:rPr lang="pl-PL" sz="3200" b="1"/>
            </a:br>
            <a:endParaRPr sz="3200" b="1"/>
          </a:p>
        </p:txBody>
      </p:sp>
      <p:pic>
        <p:nvPicPr>
          <p:cNvPr id="124" name="Google Shape;124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2311"/>
          <a:stretch/>
        </p:blipFill>
        <p:spPr>
          <a:xfrm>
            <a:off x="1512239" y="1538031"/>
            <a:ext cx="9167522" cy="518327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836679" y="272374"/>
            <a:ext cx="6002110" cy="109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4000" b="1"/>
              <a:t>Konstytucja 3 Maja 1791 </a:t>
            </a:r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body" idx="1"/>
          </p:nvPr>
        </p:nvSpPr>
        <p:spPr>
          <a:xfrm>
            <a:off x="921522" y="1449421"/>
            <a:ext cx="6002110" cy="527239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</a:pPr>
            <a:r>
              <a:rPr lang="pl-PL" sz="3000"/>
              <a:t>Była to pierwsza konstytucja </a:t>
            </a:r>
            <a:endParaRPr sz="30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/>
              <a:t>w Europie i druga na świecie </a:t>
            </a:r>
            <a:endParaRPr sz="30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/>
              <a:t>po amerykańskiej.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</a:pPr>
            <a:r>
              <a:rPr lang="pl-PL" sz="3000"/>
              <a:t>Jej tekst przygotowywali w tajemnicy przed stronnictwem hetmańskim Ignacy Potocki, Hugo Kołłątaj i sam król. 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</a:pPr>
            <a:r>
              <a:rPr lang="pl-PL" sz="3000"/>
              <a:t>Uchwalono ją 3 maja 1791 roku, podczas gdy większość posłów sprzeciwiających się reformom wyjechała do domów na święta wielkanocne.</a:t>
            </a:r>
            <a:endParaRPr sz="3000"/>
          </a:p>
        </p:txBody>
      </p:sp>
      <p:pic>
        <p:nvPicPr>
          <p:cNvPr id="132" name="Google Shape;132;p29"/>
          <p:cNvPicPr preferRelativeResize="0"/>
          <p:nvPr/>
        </p:nvPicPr>
        <p:blipFill rotWithShape="1">
          <a:blip r:embed="rId3">
            <a:alphaModFix/>
          </a:blip>
          <a:srcRect l="11893" r="17856" b="1"/>
          <a:stretch/>
        </p:blipFill>
        <p:spPr>
          <a:xfrm>
            <a:off x="7192652" y="528041"/>
            <a:ext cx="4795067" cy="605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9"/>
          <p:cNvSpPr/>
          <p:nvPr/>
        </p:nvSpPr>
        <p:spPr>
          <a:xfrm>
            <a:off x="7192652" y="5910536"/>
            <a:ext cx="4795067" cy="83884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Zamek Królewski. Sala senatorska, miejsce uchwalenia konstytucji.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Microsoft Office PowerPoint</Application>
  <PresentationFormat>Panoramiczny</PresentationFormat>
  <Paragraphs>107</Paragraphs>
  <Slides>36</Slides>
  <Notes>36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0" baseType="lpstr">
      <vt:lpstr>Arial</vt:lpstr>
      <vt:lpstr>Calibri</vt:lpstr>
      <vt:lpstr>Noto Sans Symbols</vt:lpstr>
      <vt:lpstr>Motyw pakietu Office</vt:lpstr>
      <vt:lpstr>230. rocznica uchwalenia Konstytucji 3 Maja</vt:lpstr>
      <vt:lpstr>Niezwykła podróż w czasie</vt:lpstr>
      <vt:lpstr>Początek obrad Sejmu Wielkiego</vt:lpstr>
      <vt:lpstr>Król Polski  </vt:lpstr>
      <vt:lpstr>Prezentacja programu PowerPoint</vt:lpstr>
      <vt:lpstr>Caryca Rosji</vt:lpstr>
      <vt:lpstr>Sejm Wielki 1788-1792</vt:lpstr>
      <vt:lpstr>Stronnictwo Patriotyczne. Dążyło ono do usprawnienia władzy sejmu oraz rządu.  </vt:lpstr>
      <vt:lpstr>Konstytucja 3 Maja 1791 </vt:lpstr>
      <vt:lpstr>Konstytucja 3 Maja 1791 </vt:lpstr>
      <vt:lpstr>Postanowienia Konstytucji 3 Maja</vt:lpstr>
      <vt:lpstr>Hugo Kołłątaj</vt:lpstr>
      <vt:lpstr>Reformy ustrojowe</vt:lpstr>
      <vt:lpstr>Fragment Konstytucji </vt:lpstr>
      <vt:lpstr>Prezentacja programu PowerPoint</vt:lpstr>
      <vt:lpstr>Wojna w obronie  Konstytucji 3 Maja</vt:lpstr>
      <vt:lpstr>Konfederacja Targowicka 1792</vt:lpstr>
      <vt:lpstr> Stronnictwo hetmańskie. Od początku obrad sprzeciwiało się wszelkim reformom. </vt:lpstr>
      <vt:lpstr>Wojna w obronie konstytucji</vt:lpstr>
      <vt:lpstr>Król przystąpił do Targowicy</vt:lpstr>
      <vt:lpstr>II rozbiór Polski</vt:lpstr>
      <vt:lpstr>Prezentacja programu PowerPoint</vt:lpstr>
      <vt:lpstr>Pamięć o konstytucji </vt:lpstr>
      <vt:lpstr>Pamięć  o konstytucji</vt:lpstr>
      <vt:lpstr>Prezentacja programu PowerPoint</vt:lpstr>
      <vt:lpstr>Narodowe Święto 3 Maja </vt:lpstr>
      <vt:lpstr>Narodowe Święto 3 Maja </vt:lpstr>
      <vt:lpstr>Prezentacja programu PowerPoint</vt:lpstr>
      <vt:lpstr>Narodowe Święto 3 Maja </vt:lpstr>
      <vt:lpstr>Narodowe Święto 3 Maja </vt:lpstr>
      <vt:lpstr>Narodowe Święto 3 Maja </vt:lpstr>
      <vt:lpstr>Defilady - świętowanie 3 Maja dawniej</vt:lpstr>
      <vt:lpstr>Defilady - świętowanie 3 Maja współcześnie</vt:lpstr>
      <vt:lpstr>Prezentacja programu PowerPoint</vt:lpstr>
      <vt:lpstr>Narodowe Święto 3 Maja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230. rocznica uchwalenia Konstytucji 3 Maja</dc:title>
  <dc:creator>Anna Bryjak</dc:creator>
  <cp:lastModifiedBy>Anna Bryjak</cp:lastModifiedBy>
  <cp:revision>2</cp:revision>
  <dcterms:created xsi:type="dcterms:W3CDTF">2021-04-15T17:10:26Z</dcterms:created>
  <dcterms:modified xsi:type="dcterms:W3CDTF">2021-04-25T17:28:04Z</dcterms:modified>
</cp:coreProperties>
</file>